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7" r:id="rId2"/>
    <p:sldId id="264" r:id="rId3"/>
    <p:sldId id="289" r:id="rId4"/>
    <p:sldId id="285" r:id="rId5"/>
    <p:sldId id="287" r:id="rId6"/>
    <p:sldId id="282" r:id="rId7"/>
    <p:sldId id="283" r:id="rId8"/>
    <p:sldId id="284" r:id="rId9"/>
    <p:sldId id="269" r:id="rId10"/>
    <p:sldId id="28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FAF"/>
    <a:srgbClr val="010000"/>
    <a:srgbClr val="FFFFFF"/>
    <a:srgbClr val="DDB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4660"/>
  </p:normalViewPr>
  <p:slideViewPr>
    <p:cSldViewPr snapToGrid="0">
      <p:cViewPr varScale="1">
        <p:scale>
          <a:sx n="90" d="100"/>
          <a:sy n="90" d="100"/>
        </p:scale>
        <p:origin x="65" y="88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C5CA9-CE57-1D41-A08B-A62F3F4A075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0E319-76CD-2E4C-AE1B-6AB07DB88C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Best option </a:t>
            </a:r>
          </a:p>
          <a:p>
            <a:r>
              <a:rPr lang="en-US" dirty="0"/>
              <a:t>Primary external cover slide format </a:t>
            </a:r>
          </a:p>
          <a:p>
            <a:endParaRPr lang="en-US" dirty="0"/>
          </a:p>
          <a:p>
            <a:r>
              <a:rPr lang="en-US" dirty="0"/>
              <a:t>WORK on a 2a option – reversed out option of triangle, white opacity for under slide </a:t>
            </a:r>
          </a:p>
          <a:p>
            <a:endParaRPr lang="en-US" dirty="0"/>
          </a:p>
          <a:p>
            <a:r>
              <a:rPr lang="en-US" dirty="0"/>
              <a:t>Simplify this as a base and show a version with no photography for internal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13E66-D4BB-4838-B80F-158370D1575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6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5D924-763B-4C09-A7B5-BF57E281C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3C2750-A304-442E-9E0D-3D658C9B8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F7123-F140-4797-A2D2-206466232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7A27-3128-48F8-A556-86F489B1F09D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860C9-1E64-4664-A316-C87A7EBBC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04A59-B919-464F-AA4C-53987212B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3506-326B-4F66-A5E1-E4BADD51C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95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48003-52DA-4704-9AEB-BDE88FD6A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73F157-8419-4165-9238-63E4A6171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309DC-2304-46B6-B214-CF676374A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7A27-3128-48F8-A556-86F489B1F09D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F8F22-E37B-43D8-92AF-58092059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7300D-F935-46DE-9CA9-F4D2E8BA4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3506-326B-4F66-A5E1-E4BADD51C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62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8EC4A1-9A1D-4A74-8A27-4CB8ECC679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C31962-D8A8-4DC1-A131-EA26811EE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0F141-FAA8-4CE8-A4AB-2226D34EE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7A27-3128-48F8-A556-86F489B1F09D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98105-24A6-4DAD-BD17-CA92D5319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8C939-CA64-4E5E-BCD4-3E4CB29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3506-326B-4F66-A5E1-E4BADD51C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1EEDC-4AF7-40DD-8B01-40AD883D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24BA1-0167-4004-A872-09E3C057D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4504D-256E-4F76-9C6B-62834199F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7A27-3128-48F8-A556-86F489B1F09D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DDDAE-5D25-4CB2-BFF3-8BFCC2D0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C3A12-6A7F-4420-867D-A61F082CB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3506-326B-4F66-A5E1-E4BADD51C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4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04285-C4B1-4032-819D-5F5260AAE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EDCF2-E406-45AD-9F7D-89A3C2FB2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C694E-2D64-4224-9D8C-82F209E56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7A27-3128-48F8-A556-86F489B1F09D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40547-4E3E-4170-9B7B-8DFBE16CE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BE543-409A-4C2B-BFF7-773D75DFE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3506-326B-4F66-A5E1-E4BADD51C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06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A3C8-A578-4E98-8EC8-DAAB1FCFD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F079-E099-4D9D-ACB2-4594452D6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7A302-166D-4DC8-B623-4BB682094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C75CC-B059-4411-B448-0FC4542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7A27-3128-48F8-A556-86F489B1F09D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AF8C8-E931-47ED-BC44-2969904BB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BE3BC-A8FB-493B-8128-FE63B708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3506-326B-4F66-A5E1-E4BADD51C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6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EAE84-8C0C-4417-A684-4DEF5D8E7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471AC-8557-479A-A6C5-E1B721FA6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A1BF9-FA10-4FDF-BC9E-582360652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7E3BF5-0DAC-4CC6-8C8A-1AF723D9A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A07B3C-9830-4C14-8D7E-A3165266EC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FBC0E0-4CB1-49B3-A5FC-8327C429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7A27-3128-48F8-A556-86F489B1F09D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A1C3AE-1022-4E5C-9065-813C425DC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2D6B15-F9CB-4743-9DFB-C73B5D6DF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3506-326B-4F66-A5E1-E4BADD51C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67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D351B-29D6-4B76-98A3-CEFB2F12F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039B6C-54B0-4624-8441-FA8E29B1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7A27-3128-48F8-A556-86F489B1F09D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6A065C-8837-4091-BDAC-BE84F586A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9F36A-18D5-459B-9957-04635BC3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3506-326B-4F66-A5E1-E4BADD51C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8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29054E-74DB-40C3-B487-F5C2F97D8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7A27-3128-48F8-A556-86F489B1F09D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7E86A-11CB-422C-A404-E817EEAE8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B18A9-EDAB-49C0-B66A-77A2D62F9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3506-326B-4F66-A5E1-E4BADD51C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3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FC921-9D35-4D75-978F-960FFDD65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084ED-60B1-4A03-B1C4-54E562064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34D27-F0FD-4DA5-833C-ECEEF4B36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ED904-94BE-401E-95E6-6AC434C1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7A27-3128-48F8-A556-86F489B1F09D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BEA37-CFE1-46D6-B913-9B278D63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D21919-0758-40BA-B14B-34667885E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3506-326B-4F66-A5E1-E4BADD51C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67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8F29E-BA0E-407A-8FF6-BCD0E45A2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1E2FAE-FA47-4288-8B22-D25EA696E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824BB-CD0B-459F-9AC8-1EBFFFD84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0F98F-BB07-4ECE-A9FD-55E14F816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7A27-3128-48F8-A556-86F489B1F09D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CC825D-4E34-4F85-8DD3-3F442EB69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C08BD-3153-42C5-A3FF-E7ABC8F0D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3506-326B-4F66-A5E1-E4BADD51C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2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8F481A-0692-447A-941E-8437F1C1B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B5569-2D85-4C9B-82AD-05D27ECFC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C4A33-E657-4B6F-B6F8-503B6FA8F6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67A27-3128-48F8-A556-86F489B1F09D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23983-9BA9-4C53-9A47-56D118498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5353D-FC61-4B1A-BCEE-944BB1FD2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3506-326B-4F66-A5E1-E4BADD51C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1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alera.com/specifications.aspx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rcRect t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E8D36A-DB09-46C4-B4A6-2790DAEFBF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7"/>
          <a:stretch/>
        </p:blipFill>
        <p:spPr>
          <a:xfrm>
            <a:off x="2708" y="0"/>
            <a:ext cx="12186584" cy="6143625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1410452" y="2103223"/>
            <a:ext cx="1077884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7D61A"/>
                </a:solidFill>
              </a:rPr>
              <a:t>Sales Workout 8 -</a:t>
            </a:r>
            <a:br>
              <a:rPr lang="en-US" dirty="0">
                <a:solidFill>
                  <a:srgbClr val="F7D61A"/>
                </a:solidFill>
              </a:rPr>
            </a:br>
            <a:r>
              <a:rPr lang="en-US" dirty="0">
                <a:solidFill>
                  <a:srgbClr val="F7D61A"/>
                </a:solidFill>
              </a:rPr>
              <a:t>Spec Development Best Practices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9930" y="2200114"/>
            <a:ext cx="2558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B1D4E"/>
                </a:solidFill>
              </a:rPr>
              <a:t>November 5th 2019</a:t>
            </a:r>
            <a:endParaRPr lang="en-US" dirty="0">
              <a:solidFill>
                <a:srgbClr val="0B1D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3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10">
            <a:extLst>
              <a:ext uri="{FF2B5EF4-FFF2-40B4-BE49-F238E27FC236}">
                <a16:creationId xmlns:a16="http://schemas.microsoft.com/office/drawing/2014/main" id="{4AE0EDD6-6D86-48AB-8E79-F4C12CC35560}"/>
              </a:ext>
            </a:extLst>
          </p:cNvPr>
          <p:cNvGrpSpPr/>
          <p:nvPr/>
        </p:nvGrpSpPr>
        <p:grpSpPr>
          <a:xfrm>
            <a:off x="670773" y="2018170"/>
            <a:ext cx="5893658" cy="560154"/>
            <a:chOff x="562430" y="771072"/>
            <a:chExt cx="9123413" cy="997856"/>
          </a:xfrm>
          <a:solidFill>
            <a:srgbClr val="0B1D4E"/>
          </a:solidFill>
          <a:effectLst/>
        </p:grpSpPr>
        <p:sp>
          <p:nvSpPr>
            <p:cNvPr id="40" name="Flowchart: Manual Input 4">
              <a:extLst>
                <a:ext uri="{FF2B5EF4-FFF2-40B4-BE49-F238E27FC236}">
                  <a16:creationId xmlns:a16="http://schemas.microsoft.com/office/drawing/2014/main" id="{1D6AF495-5841-4C3A-A729-45C4D03BB8D0}"/>
                </a:ext>
              </a:extLst>
            </p:cNvPr>
            <p:cNvSpPr/>
            <p:nvPr/>
          </p:nvSpPr>
          <p:spPr>
            <a:xfrm rot="16200000" flipH="1">
              <a:off x="2183956" y="-847336"/>
              <a:ext cx="993306" cy="4236357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Manual Input 4">
              <a:extLst>
                <a:ext uri="{FF2B5EF4-FFF2-40B4-BE49-F238E27FC236}">
                  <a16:creationId xmlns:a16="http://schemas.microsoft.com/office/drawing/2014/main" id="{B9A603A7-1E63-4950-B428-8C40B063838A}"/>
                </a:ext>
              </a:extLst>
            </p:cNvPr>
            <p:cNvSpPr/>
            <p:nvPr/>
          </p:nvSpPr>
          <p:spPr>
            <a:xfrm rot="5400000" flipH="1">
              <a:off x="7071012" y="-849149"/>
              <a:ext cx="993306" cy="4236357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73ED029-9410-45EC-9873-315E07E5D771}"/>
                </a:ext>
              </a:extLst>
            </p:cNvPr>
            <p:cNvSpPr/>
            <p:nvPr/>
          </p:nvSpPr>
          <p:spPr>
            <a:xfrm>
              <a:off x="2983854" y="771072"/>
              <a:ext cx="4590143" cy="99785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858DC62-32D3-4460-8ACC-4B952F4F678F}"/>
              </a:ext>
            </a:extLst>
          </p:cNvPr>
          <p:cNvSpPr txBox="1"/>
          <p:nvPr/>
        </p:nvSpPr>
        <p:spPr>
          <a:xfrm>
            <a:off x="1293220" y="2120667"/>
            <a:ext cx="549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National Leaders for Most Sales </a:t>
            </a:r>
            <a:r>
              <a:rPr lang="en-US" b="1" dirty="0">
                <a:solidFill>
                  <a:srgbClr val="FFFFFF"/>
                </a:solidFill>
              </a:rPr>
              <a:t>$2,500</a:t>
            </a:r>
          </a:p>
        </p:txBody>
      </p:sp>
      <p:grpSp>
        <p:nvGrpSpPr>
          <p:cNvPr id="44" name="Group 26">
            <a:extLst>
              <a:ext uri="{FF2B5EF4-FFF2-40B4-BE49-F238E27FC236}">
                <a16:creationId xmlns:a16="http://schemas.microsoft.com/office/drawing/2014/main" id="{B280F104-61D5-4711-9DCF-0552483E3503}"/>
              </a:ext>
            </a:extLst>
          </p:cNvPr>
          <p:cNvGrpSpPr/>
          <p:nvPr/>
        </p:nvGrpSpPr>
        <p:grpSpPr>
          <a:xfrm>
            <a:off x="305950" y="3230531"/>
            <a:ext cx="6227617" cy="557600"/>
            <a:chOff x="562430" y="772377"/>
            <a:chExt cx="10070438" cy="996549"/>
          </a:xfrm>
          <a:solidFill>
            <a:srgbClr val="0B1D4E"/>
          </a:solidFill>
          <a:effectLst/>
        </p:grpSpPr>
        <p:sp>
          <p:nvSpPr>
            <p:cNvPr id="45" name="Flowchart: Manual Input 4">
              <a:extLst>
                <a:ext uri="{FF2B5EF4-FFF2-40B4-BE49-F238E27FC236}">
                  <a16:creationId xmlns:a16="http://schemas.microsoft.com/office/drawing/2014/main" id="{A21A17C4-AC5D-4B7A-856A-5CB16124E1D1}"/>
                </a:ext>
              </a:extLst>
            </p:cNvPr>
            <p:cNvSpPr/>
            <p:nvPr/>
          </p:nvSpPr>
          <p:spPr>
            <a:xfrm rot="16200000" flipH="1">
              <a:off x="2183956" y="-847336"/>
              <a:ext cx="993306" cy="4236357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Manual Input 4">
              <a:extLst>
                <a:ext uri="{FF2B5EF4-FFF2-40B4-BE49-F238E27FC236}">
                  <a16:creationId xmlns:a16="http://schemas.microsoft.com/office/drawing/2014/main" id="{9F87FA3C-AADD-4963-8D22-BDCE705416E0}"/>
                </a:ext>
              </a:extLst>
            </p:cNvPr>
            <p:cNvSpPr/>
            <p:nvPr/>
          </p:nvSpPr>
          <p:spPr>
            <a:xfrm rot="5400000" flipH="1">
              <a:off x="8018037" y="-849149"/>
              <a:ext cx="993306" cy="4236357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0C6C557-9179-492B-8B9F-9424BDC3973C}"/>
                </a:ext>
              </a:extLst>
            </p:cNvPr>
            <p:cNvSpPr/>
            <p:nvPr/>
          </p:nvSpPr>
          <p:spPr>
            <a:xfrm>
              <a:off x="4200071" y="786130"/>
              <a:ext cx="5588001" cy="98279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1E117C3-021E-4CC3-939D-982B9E667968}"/>
              </a:ext>
            </a:extLst>
          </p:cNvPr>
          <p:cNvSpPr txBox="1"/>
          <p:nvPr/>
        </p:nvSpPr>
        <p:spPr>
          <a:xfrm>
            <a:off x="734160" y="3312647"/>
            <a:ext cx="549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Regional Leaders for Most Sales (1 per region) </a:t>
            </a:r>
            <a:r>
              <a:rPr lang="en-US" b="1" dirty="0">
                <a:solidFill>
                  <a:srgbClr val="FFFFFF"/>
                </a:solidFill>
              </a:rPr>
              <a:t>$1,000</a:t>
            </a:r>
            <a:endParaRPr lang="en-US" b="1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49" name="Group 31">
            <a:extLst>
              <a:ext uri="{FF2B5EF4-FFF2-40B4-BE49-F238E27FC236}">
                <a16:creationId xmlns:a16="http://schemas.microsoft.com/office/drawing/2014/main" id="{A4F293C9-9BEF-40A8-B8EC-86176C4A52CD}"/>
              </a:ext>
            </a:extLst>
          </p:cNvPr>
          <p:cNvGrpSpPr/>
          <p:nvPr/>
        </p:nvGrpSpPr>
        <p:grpSpPr>
          <a:xfrm>
            <a:off x="368427" y="4743740"/>
            <a:ext cx="5964172" cy="549905"/>
            <a:chOff x="562430" y="771072"/>
            <a:chExt cx="11059758" cy="997856"/>
          </a:xfrm>
          <a:solidFill>
            <a:srgbClr val="0B1D4E"/>
          </a:solidFill>
          <a:effectLst/>
        </p:grpSpPr>
        <p:sp>
          <p:nvSpPr>
            <p:cNvPr id="50" name="Flowchart: Manual Input 4">
              <a:extLst>
                <a:ext uri="{FF2B5EF4-FFF2-40B4-BE49-F238E27FC236}">
                  <a16:creationId xmlns:a16="http://schemas.microsoft.com/office/drawing/2014/main" id="{5E47B60D-3C73-45C8-83A4-7C907E7E091F}"/>
                </a:ext>
              </a:extLst>
            </p:cNvPr>
            <p:cNvSpPr/>
            <p:nvPr/>
          </p:nvSpPr>
          <p:spPr>
            <a:xfrm rot="16200000" flipH="1">
              <a:off x="2183956" y="-847336"/>
              <a:ext cx="993306" cy="4236357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Manual Input 4">
              <a:extLst>
                <a:ext uri="{FF2B5EF4-FFF2-40B4-BE49-F238E27FC236}">
                  <a16:creationId xmlns:a16="http://schemas.microsoft.com/office/drawing/2014/main" id="{1F953C43-8DE5-4F38-A327-D689FA2DC7ED}"/>
                </a:ext>
              </a:extLst>
            </p:cNvPr>
            <p:cNvSpPr/>
            <p:nvPr/>
          </p:nvSpPr>
          <p:spPr>
            <a:xfrm rot="5400000" flipH="1">
              <a:off x="9007357" y="-849149"/>
              <a:ext cx="993306" cy="4236357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5B6C05C-C39B-4F1A-96F9-33C2329B8767}"/>
                </a:ext>
              </a:extLst>
            </p:cNvPr>
            <p:cNvSpPr/>
            <p:nvPr/>
          </p:nvSpPr>
          <p:spPr>
            <a:xfrm>
              <a:off x="3816002" y="771072"/>
              <a:ext cx="4590143" cy="99785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B130C19F-2933-49FE-8BFD-0A0A270A88B4}"/>
              </a:ext>
            </a:extLst>
          </p:cNvPr>
          <p:cNvSpPr txBox="1"/>
          <p:nvPr/>
        </p:nvSpPr>
        <p:spPr>
          <a:xfrm>
            <a:off x="835314" y="4839535"/>
            <a:ext cx="549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National Leader for Most </a:t>
            </a:r>
            <a:r>
              <a:rPr lang="en-US" dirty="0" err="1">
                <a:solidFill>
                  <a:srgbClr val="FFFFFF"/>
                </a:solidFill>
              </a:rPr>
              <a:t>Eliminailer</a:t>
            </a:r>
            <a:r>
              <a:rPr lang="en-US" dirty="0">
                <a:solidFill>
                  <a:srgbClr val="FFFFFF"/>
                </a:solidFill>
              </a:rPr>
              <a:t> Sales </a:t>
            </a:r>
            <a:r>
              <a:rPr lang="en-US" b="1" dirty="0">
                <a:solidFill>
                  <a:srgbClr val="FFFFFF"/>
                </a:solidFill>
              </a:rPr>
              <a:t>$1,500</a:t>
            </a:r>
            <a:endParaRPr lang="en-US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3" name="Title 47">
            <a:extLst>
              <a:ext uri="{FF2B5EF4-FFF2-40B4-BE49-F238E27FC236}">
                <a16:creationId xmlns:a16="http://schemas.microsoft.com/office/drawing/2014/main" id="{27E50C4A-DEAC-493E-8240-76873367A8A1}"/>
              </a:ext>
            </a:extLst>
          </p:cNvPr>
          <p:cNvSpPr txBox="1">
            <a:spLocks/>
          </p:cNvSpPr>
          <p:nvPr/>
        </p:nvSpPr>
        <p:spPr>
          <a:xfrm>
            <a:off x="727513" y="959656"/>
            <a:ext cx="11897105" cy="646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B1D4E"/>
                </a:solidFill>
              </a:rPr>
              <a:t>October NP 2019 Leaderboard </a:t>
            </a:r>
            <a:r>
              <a:rPr lang="en-US" sz="2000" dirty="0">
                <a:solidFill>
                  <a:srgbClr val="0B1D4E"/>
                </a:solidFill>
              </a:rPr>
              <a:t>(Through October 31, 2019)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015691C-9D54-49D9-B1E7-0A680A949630}"/>
              </a:ext>
            </a:extLst>
          </p:cNvPr>
          <p:cNvSpPr txBox="1"/>
          <p:nvPr/>
        </p:nvSpPr>
        <p:spPr>
          <a:xfrm>
            <a:off x="335356" y="6291151"/>
            <a:ext cx="5050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8 </a:t>
            </a:r>
            <a:r>
              <a:rPr lang="en-US" sz="1100" dirty="0"/>
              <a:t>       2019 Sales Contest </a:t>
            </a:r>
            <a:r>
              <a:rPr lang="en-US" sz="1100" dirty="0">
                <a:solidFill>
                  <a:srgbClr val="1F5FAF"/>
                </a:solidFill>
              </a:rPr>
              <a:t>•</a:t>
            </a:r>
            <a:r>
              <a:rPr lang="en-US" sz="1100" dirty="0"/>
              <a:t>   Internal use only. Do not distribute.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4ADEE6-24C7-46D2-803B-B25ADD195D9E}"/>
              </a:ext>
            </a:extLst>
          </p:cNvPr>
          <p:cNvSpPr txBox="1"/>
          <p:nvPr/>
        </p:nvSpPr>
        <p:spPr>
          <a:xfrm>
            <a:off x="6659656" y="3195603"/>
            <a:ext cx="5463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Northeast</a:t>
            </a:r>
            <a:r>
              <a:rPr lang="en-US" dirty="0"/>
              <a:t>: Exterior Building Solutions $23,787.72</a:t>
            </a:r>
          </a:p>
          <a:p>
            <a:r>
              <a:rPr lang="en-US" b="1" dirty="0"/>
              <a:t>South: </a:t>
            </a:r>
            <a:r>
              <a:rPr lang="en-US" dirty="0"/>
              <a:t>Halls Rep Group, LLC- So. TX $17,112.92</a:t>
            </a:r>
            <a:br>
              <a:rPr lang="en-US" b="1" dirty="0"/>
            </a:br>
            <a:r>
              <a:rPr lang="en-US" b="1" dirty="0"/>
              <a:t>Midwest</a:t>
            </a:r>
            <a:r>
              <a:rPr lang="en-US" dirty="0"/>
              <a:t>: Diversified RFG. Solutions. $6,600.84</a:t>
            </a:r>
          </a:p>
          <a:p>
            <a:r>
              <a:rPr lang="en-US" b="1" dirty="0"/>
              <a:t>West</a:t>
            </a:r>
            <a:r>
              <a:rPr lang="en-US" dirty="0"/>
              <a:t>: Strategic Building Products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$9,725.40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62E9F1-5EFD-4F31-9000-9F3418CA88D8}"/>
              </a:ext>
            </a:extLst>
          </p:cNvPr>
          <p:cNvSpPr txBox="1"/>
          <p:nvPr/>
        </p:nvSpPr>
        <p:spPr>
          <a:xfrm>
            <a:off x="6564432" y="1924465"/>
            <a:ext cx="5686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dirty="0"/>
              <a:t>Engineered Systems (Midwest) $24,539.92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Exterior Building Solutions (Northeast) $23,787.72</a:t>
            </a:r>
          </a:p>
          <a:p>
            <a:pPr marL="342900" lvl="0" indent="-342900">
              <a:buAutoNum type="arabicPeriod"/>
            </a:pPr>
            <a:r>
              <a:rPr lang="en-US" dirty="0"/>
              <a:t>Halls Rep Group, LLC- So. TX (South) $17,112.92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E194B7-32D1-4361-B01D-AA1887BA7884}"/>
              </a:ext>
            </a:extLst>
          </p:cNvPr>
          <p:cNvSpPr txBox="1"/>
          <p:nvPr/>
        </p:nvSpPr>
        <p:spPr>
          <a:xfrm>
            <a:off x="6670535" y="4743740"/>
            <a:ext cx="5184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Engineered Systems (Midwest) $23,312.32</a:t>
            </a:r>
          </a:p>
        </p:txBody>
      </p:sp>
    </p:spTree>
    <p:extLst>
      <p:ext uri="{BB962C8B-B14F-4D97-AF65-F5344CB8AC3E}">
        <p14:creationId xmlns:p14="http://schemas.microsoft.com/office/powerpoint/2010/main" val="413070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8542" y="-92424"/>
            <a:ext cx="11653457" cy="8239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Spec Season Coming – Maximize Time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3060" y="6276857"/>
            <a:ext cx="4431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lain" startAt="2"/>
            </a:pPr>
            <a:r>
              <a:rPr lang="en-US" sz="1100" dirty="0"/>
              <a:t>   Sales Workout 8   </a:t>
            </a:r>
            <a:r>
              <a:rPr lang="en-US" sz="1100" dirty="0">
                <a:solidFill>
                  <a:srgbClr val="1F5FAF"/>
                </a:solidFill>
              </a:rPr>
              <a:t>•</a:t>
            </a:r>
            <a:r>
              <a:rPr lang="en-US" sz="1100" dirty="0"/>
              <a:t>   Internal use only. Do not distribute.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B181DE-3582-4238-AEE7-D07FB46FC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352" y="731489"/>
            <a:ext cx="8509519" cy="5230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0DED207-DDEF-4F8A-B26A-B55087FB0346}"/>
              </a:ext>
            </a:extLst>
          </p:cNvPr>
          <p:cNvSpPr/>
          <p:nvPr/>
        </p:nvSpPr>
        <p:spPr>
          <a:xfrm>
            <a:off x="7769372" y="1308016"/>
            <a:ext cx="1816689" cy="5450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3A7CD80-0190-4877-826F-27E75C61827C}"/>
              </a:ext>
            </a:extLst>
          </p:cNvPr>
          <p:cNvSpPr/>
          <p:nvPr/>
        </p:nvSpPr>
        <p:spPr>
          <a:xfrm>
            <a:off x="3210503" y="5136174"/>
            <a:ext cx="1816689" cy="5450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F44FDC-184B-4F53-9C3A-61ABC3740758}"/>
              </a:ext>
            </a:extLst>
          </p:cNvPr>
          <p:cNvSpPr txBox="1"/>
          <p:nvPr/>
        </p:nvSpPr>
        <p:spPr>
          <a:xfrm>
            <a:off x="323157" y="1156866"/>
            <a:ext cx="27674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10000"/>
                </a:solidFill>
              </a:rPr>
              <a:t>Each RBD has access to spec share, which tracks specification rate of ME versus standard roof edge</a:t>
            </a:r>
          </a:p>
          <a:p>
            <a:endParaRPr lang="en-US" dirty="0">
              <a:solidFill>
                <a:srgbClr val="010000"/>
              </a:solidFill>
            </a:endParaRPr>
          </a:p>
          <a:p>
            <a:r>
              <a:rPr lang="en-US" dirty="0">
                <a:solidFill>
                  <a:srgbClr val="010000"/>
                </a:solidFill>
              </a:rPr>
              <a:t>Sort by type (education, government, healthcare)</a:t>
            </a:r>
          </a:p>
          <a:p>
            <a:endParaRPr lang="en-US" dirty="0">
              <a:solidFill>
                <a:srgbClr val="010000"/>
              </a:solidFill>
            </a:endParaRPr>
          </a:p>
          <a:p>
            <a:r>
              <a:rPr lang="en-US" dirty="0">
                <a:solidFill>
                  <a:srgbClr val="010000"/>
                </a:solidFill>
              </a:rPr>
              <a:t>Sort by number of projects, location, and % of time their projects have a “Roof Edge”</a:t>
            </a:r>
          </a:p>
          <a:p>
            <a:endParaRPr lang="en-US" dirty="0">
              <a:solidFill>
                <a:srgbClr val="010000"/>
              </a:solidFill>
            </a:endParaRPr>
          </a:p>
          <a:p>
            <a:r>
              <a:rPr lang="en-US" dirty="0">
                <a:solidFill>
                  <a:srgbClr val="010000"/>
                </a:solidFill>
              </a:rPr>
              <a:t>Spend 15 minutes and maximize architectural investments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42799" y="-76772"/>
            <a:ext cx="11653457" cy="8239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Dig 1 Step Further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3060" y="6276857"/>
            <a:ext cx="4431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lain" startAt="2"/>
            </a:pPr>
            <a:r>
              <a:rPr lang="en-US" sz="1100" dirty="0"/>
              <a:t>   Sales Workout 8   </a:t>
            </a:r>
            <a:r>
              <a:rPr lang="en-US" sz="1100" dirty="0">
                <a:solidFill>
                  <a:srgbClr val="1F5FAF"/>
                </a:solidFill>
              </a:rPr>
              <a:t>•</a:t>
            </a:r>
            <a:r>
              <a:rPr lang="en-US" sz="1100" dirty="0"/>
              <a:t>   Internal use only. Do not distribute.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0DED207-DDEF-4F8A-B26A-B55087FB0346}"/>
              </a:ext>
            </a:extLst>
          </p:cNvPr>
          <p:cNvSpPr/>
          <p:nvPr/>
        </p:nvSpPr>
        <p:spPr>
          <a:xfrm>
            <a:off x="7769372" y="1308016"/>
            <a:ext cx="1816689" cy="5450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3A7CD80-0190-4877-826F-27E75C61827C}"/>
              </a:ext>
            </a:extLst>
          </p:cNvPr>
          <p:cNvSpPr/>
          <p:nvPr/>
        </p:nvSpPr>
        <p:spPr>
          <a:xfrm>
            <a:off x="8242731" y="1035512"/>
            <a:ext cx="1816689" cy="5450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F44FDC-184B-4F53-9C3A-61ABC3740758}"/>
              </a:ext>
            </a:extLst>
          </p:cNvPr>
          <p:cNvSpPr txBox="1"/>
          <p:nvPr/>
        </p:nvSpPr>
        <p:spPr>
          <a:xfrm>
            <a:off x="323157" y="1156866"/>
            <a:ext cx="3770448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10000"/>
                </a:solidFill>
              </a:rPr>
              <a:t>Specific Projects in Pre-Bidding can then be discussed or reviewed </a:t>
            </a:r>
          </a:p>
          <a:p>
            <a:endParaRPr lang="en-US" dirty="0">
              <a:solidFill>
                <a:srgbClr val="010000"/>
              </a:solidFill>
            </a:endParaRPr>
          </a:p>
          <a:p>
            <a:r>
              <a:rPr lang="en-US" dirty="0">
                <a:solidFill>
                  <a:srgbClr val="010000"/>
                </a:solidFill>
              </a:rPr>
              <a:t>Visual on what they are currently specifying for edge and membrane</a:t>
            </a:r>
          </a:p>
          <a:p>
            <a:endParaRPr lang="en-US" dirty="0">
              <a:solidFill>
                <a:srgbClr val="010000"/>
              </a:solidFill>
            </a:endParaRPr>
          </a:p>
          <a:p>
            <a:r>
              <a:rPr lang="en-US" dirty="0">
                <a:solidFill>
                  <a:srgbClr val="010000"/>
                </a:solidFill>
              </a:rPr>
              <a:t>Arrange for more focused relationship development, perhaps while providing AIA CEU’s or PK session</a:t>
            </a:r>
          </a:p>
          <a:p>
            <a:endParaRPr lang="en-US" dirty="0">
              <a:solidFill>
                <a:srgbClr val="010000"/>
              </a:solidFill>
            </a:endParaRPr>
          </a:p>
          <a:p>
            <a:r>
              <a:rPr lang="en-US" dirty="0">
                <a:solidFill>
                  <a:srgbClr val="010000"/>
                </a:solidFill>
              </a:rPr>
              <a:t>It is not overly expensive to be a few steps more creative this winter season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30677C-1E4F-426A-9D6E-AD9E74B0C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890" y="78724"/>
            <a:ext cx="7407383" cy="595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66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6675" y="266817"/>
            <a:ext cx="11653457" cy="82391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AIA PPT’s have never “sold a project”, regardless of how fresh they are…. Build Relationships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3060" y="6276857"/>
            <a:ext cx="4431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lain" startAt="2"/>
            </a:pPr>
            <a:r>
              <a:rPr lang="en-US" sz="1100" dirty="0"/>
              <a:t>   Sales Workout 8   </a:t>
            </a:r>
            <a:r>
              <a:rPr lang="en-US" sz="1100" dirty="0">
                <a:solidFill>
                  <a:srgbClr val="1F5FAF"/>
                </a:solidFill>
              </a:rPr>
              <a:t>•</a:t>
            </a:r>
            <a:r>
              <a:rPr lang="en-US" sz="1100" dirty="0"/>
              <a:t>   Internal use only. Do not distribute.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B9ABC5-733F-41BD-A99F-F90F52E13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007" y="4113286"/>
            <a:ext cx="4985788" cy="18832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517558-CF42-4C73-A5AF-0B4DDD817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293" y="1555214"/>
            <a:ext cx="4936185" cy="20115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532990-B70B-4050-9930-F15CC4E176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44" y="2178843"/>
            <a:ext cx="4514850" cy="30099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F307944-2429-4D70-87BD-6E04DA85D56D}"/>
              </a:ext>
            </a:extLst>
          </p:cNvPr>
          <p:cNvCxnSpPr/>
          <p:nvPr/>
        </p:nvCxnSpPr>
        <p:spPr>
          <a:xfrm flipV="1">
            <a:off x="5008005" y="2658421"/>
            <a:ext cx="1822745" cy="490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C579285-167C-473A-9EE6-D53904B11809}"/>
              </a:ext>
            </a:extLst>
          </p:cNvPr>
          <p:cNvCxnSpPr>
            <a:cxnSpLocks/>
          </p:cNvCxnSpPr>
          <p:nvPr/>
        </p:nvCxnSpPr>
        <p:spPr>
          <a:xfrm>
            <a:off x="4989838" y="4372164"/>
            <a:ext cx="1840912" cy="682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72ABD07-75D6-4ECB-969D-782201E32A77}"/>
              </a:ext>
            </a:extLst>
          </p:cNvPr>
          <p:cNvSpPr txBox="1"/>
          <p:nvPr/>
        </p:nvSpPr>
        <p:spPr>
          <a:xfrm>
            <a:off x="5225787" y="3437380"/>
            <a:ext cx="1453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Would You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Rather??</a:t>
            </a:r>
          </a:p>
        </p:txBody>
      </p:sp>
    </p:spTree>
    <p:extLst>
      <p:ext uri="{BB962C8B-B14F-4D97-AF65-F5344CB8AC3E}">
        <p14:creationId xmlns:p14="http://schemas.microsoft.com/office/powerpoint/2010/main" val="4126341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8542" y="-92424"/>
            <a:ext cx="11653457" cy="8239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Know Your M-E Tools for Integrating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3060" y="6276857"/>
            <a:ext cx="4431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lain" startAt="2"/>
            </a:pPr>
            <a:r>
              <a:rPr lang="en-US" sz="1100" dirty="0"/>
              <a:t>   Sales Workout 8   </a:t>
            </a:r>
            <a:r>
              <a:rPr lang="en-US" sz="1100" dirty="0">
                <a:solidFill>
                  <a:srgbClr val="1F5FAF"/>
                </a:solidFill>
              </a:rPr>
              <a:t>•</a:t>
            </a:r>
            <a:r>
              <a:rPr lang="en-US" sz="1100" dirty="0"/>
              <a:t>   Internal use only. Do not distribute.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25860E-6045-4085-834A-EE08352E1AAC}"/>
              </a:ext>
            </a:extLst>
          </p:cNvPr>
          <p:cNvSpPr txBox="1"/>
          <p:nvPr/>
        </p:nvSpPr>
        <p:spPr>
          <a:xfrm>
            <a:off x="8220782" y="1084404"/>
            <a:ext cx="3530982" cy="4801314"/>
          </a:xfrm>
          <a:prstGeom prst="rect">
            <a:avLst/>
          </a:prstGeom>
          <a:noFill/>
          <a:ln>
            <a:solidFill>
              <a:srgbClr val="01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10000"/>
                </a:solidFill>
              </a:rPr>
              <a:t>Masterspec is number one resource. Architects can search by Metal-Era in MasterSpec. </a:t>
            </a:r>
          </a:p>
          <a:p>
            <a:endParaRPr lang="en-US" dirty="0">
              <a:solidFill>
                <a:srgbClr val="010000"/>
              </a:solidFill>
            </a:endParaRPr>
          </a:p>
          <a:p>
            <a:r>
              <a:rPr lang="en-US" dirty="0">
                <a:solidFill>
                  <a:srgbClr val="010000"/>
                </a:solidFill>
              </a:rPr>
              <a:t>Metal-Era uses the paid version, which means our products are highlighted and easy to get</a:t>
            </a:r>
          </a:p>
          <a:p>
            <a:endParaRPr lang="en-US" dirty="0">
              <a:solidFill>
                <a:srgbClr val="010000"/>
              </a:solidFill>
            </a:endParaRPr>
          </a:p>
          <a:p>
            <a:r>
              <a:rPr lang="en-US" dirty="0" err="1">
                <a:solidFill>
                  <a:srgbClr val="010000"/>
                </a:solidFill>
              </a:rPr>
              <a:t>Avitru</a:t>
            </a:r>
            <a:r>
              <a:rPr lang="en-US" dirty="0">
                <a:solidFill>
                  <a:srgbClr val="010000"/>
                </a:solidFill>
              </a:rPr>
              <a:t> purchased </a:t>
            </a:r>
            <a:r>
              <a:rPr lang="en-US" dirty="0" err="1">
                <a:solidFill>
                  <a:srgbClr val="010000"/>
                </a:solidFill>
              </a:rPr>
              <a:t>Deltek</a:t>
            </a:r>
            <a:r>
              <a:rPr lang="en-US" dirty="0">
                <a:solidFill>
                  <a:srgbClr val="010000"/>
                </a:solidFill>
              </a:rPr>
              <a:t>, and this service is an AIA strategic partner, since MasterSpec was created by AIA specifically for it’s members use.</a:t>
            </a:r>
          </a:p>
          <a:p>
            <a:endParaRPr lang="en-US" dirty="0">
              <a:solidFill>
                <a:srgbClr val="010000"/>
              </a:solidFill>
            </a:endParaRPr>
          </a:p>
          <a:p>
            <a:r>
              <a:rPr lang="en-US" dirty="0">
                <a:solidFill>
                  <a:srgbClr val="010000"/>
                </a:solidFill>
              </a:rPr>
              <a:t>Steering AIA clients here reinforces spec relevance and </a:t>
            </a:r>
            <a:r>
              <a:rPr lang="en-US" dirty="0" err="1">
                <a:solidFill>
                  <a:srgbClr val="010000"/>
                </a:solidFill>
              </a:rPr>
              <a:t>legitimance</a:t>
            </a:r>
            <a:endParaRPr lang="en-US" dirty="0">
              <a:solidFill>
                <a:srgbClr val="01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190F74-65C7-4BEF-8906-592FAFBF3721}"/>
              </a:ext>
            </a:extLst>
          </p:cNvPr>
          <p:cNvSpPr txBox="1"/>
          <p:nvPr/>
        </p:nvSpPr>
        <p:spPr>
          <a:xfrm>
            <a:off x="2555475" y="1380683"/>
            <a:ext cx="12414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67EE98-CF96-4BE2-B352-55F1000CE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67" y="1175598"/>
            <a:ext cx="7146658" cy="450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69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77336" y="847725"/>
            <a:ext cx="10698522" cy="8239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What a Specifier Sees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818983" y="1558788"/>
            <a:ext cx="5274108" cy="4242505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R="0" lvl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b="1" dirty="0">
                <a:solidFill>
                  <a:srgbClr val="010000"/>
                </a:solidFill>
              </a:rPr>
              <a:t>06153 – </a:t>
            </a:r>
            <a:r>
              <a:rPr lang="en-US" sz="2600" b="1" dirty="0" err="1">
                <a:solidFill>
                  <a:srgbClr val="010000"/>
                </a:solidFill>
              </a:rPr>
              <a:t>Nailer</a:t>
            </a:r>
            <a:r>
              <a:rPr lang="en-US" sz="2600" b="1" dirty="0">
                <a:solidFill>
                  <a:srgbClr val="010000"/>
                </a:solidFill>
              </a:rPr>
              <a:t> Specification (Alternate for </a:t>
            </a:r>
            <a:r>
              <a:rPr lang="en-US" sz="2600" b="1" dirty="0" err="1">
                <a:solidFill>
                  <a:srgbClr val="010000"/>
                </a:solidFill>
              </a:rPr>
              <a:t>Eliminailer</a:t>
            </a:r>
            <a:r>
              <a:rPr lang="en-US" sz="2600" b="1" dirty="0">
                <a:solidFill>
                  <a:srgbClr val="010000"/>
                </a:solidFill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600" b="1" dirty="0">
              <a:solidFill>
                <a:srgbClr val="010000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b="1" dirty="0">
                <a:solidFill>
                  <a:srgbClr val="010000"/>
                </a:solidFill>
              </a:rPr>
              <a:t>076200 – Sheet Metal Flashing and Trim</a:t>
            </a:r>
          </a:p>
          <a:p>
            <a:pPr marR="0" lvl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600" b="1" dirty="0">
              <a:solidFill>
                <a:srgbClr val="010000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b="1" dirty="0">
                <a:solidFill>
                  <a:srgbClr val="010000"/>
                </a:solidFill>
              </a:rPr>
              <a:t>077100 – Roof Specialties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3060" y="6276857"/>
            <a:ext cx="4431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A012889-5011-7745-8848-76F7A4254919}" type="slidenum">
              <a:rPr lang="en-US" sz="1100" smtClean="0">
                <a:solidFill>
                  <a:schemeClr val="bg1"/>
                </a:solidFill>
              </a:rPr>
              <a:pPr/>
              <a:t>6</a:t>
            </a:fld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/>
              <a:t>       Sales Workout 8  </a:t>
            </a:r>
            <a:r>
              <a:rPr lang="en-US" sz="1100" dirty="0">
                <a:solidFill>
                  <a:srgbClr val="1F5FAF"/>
                </a:solidFill>
              </a:rPr>
              <a:t>•</a:t>
            </a:r>
            <a:r>
              <a:rPr lang="en-US" sz="1100" dirty="0"/>
              <a:t>   Internal use only. Do not distribute.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7B8AA-2610-42A4-B250-A27FFE6E3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91" y="1774299"/>
            <a:ext cx="6198063" cy="39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10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300" y="-92424"/>
            <a:ext cx="12077700" cy="8239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M-E Spec Page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3060" y="6276857"/>
            <a:ext cx="4431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A012889-5011-7745-8848-76F7A4254919}" type="slidenum">
              <a:rPr lang="en-US" sz="1100" smtClean="0">
                <a:solidFill>
                  <a:schemeClr val="bg1"/>
                </a:solidFill>
              </a:rPr>
              <a:pPr/>
              <a:t>7</a:t>
            </a:fld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/>
              <a:t>       Sales Workout 8   </a:t>
            </a:r>
            <a:r>
              <a:rPr lang="en-US" sz="1100" dirty="0">
                <a:solidFill>
                  <a:srgbClr val="1F5FAF"/>
                </a:solidFill>
              </a:rPr>
              <a:t>•</a:t>
            </a:r>
            <a:r>
              <a:rPr lang="en-US" sz="1100" dirty="0"/>
              <a:t>   Internal use only. Do not distribute.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C2B2A3-E764-4CDD-AE21-3ECCCC80AF6B}"/>
              </a:ext>
            </a:extLst>
          </p:cNvPr>
          <p:cNvSpPr txBox="1"/>
          <p:nvPr/>
        </p:nvSpPr>
        <p:spPr>
          <a:xfrm>
            <a:off x="579983" y="2073012"/>
            <a:ext cx="4210020" cy="3416320"/>
          </a:xfrm>
          <a:prstGeom prst="rect">
            <a:avLst/>
          </a:prstGeom>
          <a:noFill/>
          <a:ln>
            <a:solidFill>
              <a:srgbClr val="01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10000"/>
                </a:solidFill>
              </a:rPr>
              <a:t>The Metal-Era website also hosts specifications in CSI format</a:t>
            </a:r>
          </a:p>
          <a:p>
            <a:endParaRPr lang="en-US" dirty="0">
              <a:solidFill>
                <a:srgbClr val="010000"/>
              </a:solidFill>
            </a:endParaRPr>
          </a:p>
          <a:p>
            <a:r>
              <a:rPr lang="en-US" dirty="0">
                <a:solidFill>
                  <a:srgbClr val="010000"/>
                </a:solidFill>
              </a:rPr>
              <a:t>It’s broken into more categories by product type within the division 6 and 7 categories</a:t>
            </a:r>
          </a:p>
          <a:p>
            <a:endParaRPr lang="en-US" dirty="0">
              <a:solidFill>
                <a:srgbClr val="010000"/>
              </a:solidFill>
            </a:endParaRPr>
          </a:p>
          <a:p>
            <a:r>
              <a:rPr lang="en-US" dirty="0">
                <a:solidFill>
                  <a:srgbClr val="010000"/>
                </a:solidFill>
              </a:rPr>
              <a:t>These can be downloaded here, linked via email, or clients can be directed here.</a:t>
            </a:r>
          </a:p>
          <a:p>
            <a:endParaRPr lang="en-US" dirty="0">
              <a:solidFill>
                <a:srgbClr val="010000"/>
              </a:solidFill>
            </a:endParaRPr>
          </a:p>
          <a:p>
            <a:r>
              <a:rPr lang="en-US" dirty="0">
                <a:solidFill>
                  <a:srgbClr val="1F5FA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www.metalera.com/specifications.aspx</a:t>
            </a:r>
            <a:endParaRPr lang="en-US" dirty="0">
              <a:solidFill>
                <a:srgbClr val="1F5FAF"/>
              </a:solidFill>
            </a:endParaRPr>
          </a:p>
          <a:p>
            <a:endParaRPr lang="en-US" dirty="0">
              <a:solidFill>
                <a:srgbClr val="01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B9643B-3BBD-459F-A6AD-F2DFCE105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736" y="207746"/>
            <a:ext cx="4326752" cy="63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94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3060" y="0"/>
            <a:ext cx="9952038" cy="8239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CSI Format Either Way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3060" y="6276857"/>
            <a:ext cx="4431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A012889-5011-7745-8848-76F7A4254919}" type="slidenum">
              <a:rPr lang="en-US" sz="1100" smtClean="0">
                <a:solidFill>
                  <a:schemeClr val="bg1"/>
                </a:solidFill>
              </a:rPr>
              <a:pPr/>
              <a:t>8</a:t>
            </a:fld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/>
              <a:t>       Sales Workout 8   </a:t>
            </a:r>
            <a:r>
              <a:rPr lang="en-US" sz="1100" dirty="0">
                <a:solidFill>
                  <a:srgbClr val="1F5FAF"/>
                </a:solidFill>
              </a:rPr>
              <a:t>•</a:t>
            </a:r>
            <a:r>
              <a:rPr lang="en-US" sz="1100" dirty="0"/>
              <a:t>   Internal use only. Do not distribute.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E3C601-C1FC-47DF-9793-0D64367C7F14}"/>
              </a:ext>
            </a:extLst>
          </p:cNvPr>
          <p:cNvSpPr txBox="1"/>
          <p:nvPr/>
        </p:nvSpPr>
        <p:spPr>
          <a:xfrm>
            <a:off x="5841332" y="6400800"/>
            <a:ext cx="2398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10000"/>
                </a:solidFill>
              </a:rPr>
              <a:t>Source; Data USA website 5/5/19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D8159C-CE4B-4E5D-972C-EC2EBC6ED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256" y="0"/>
            <a:ext cx="632735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DBC997-AB57-4FCB-9E3C-37D84B5899BF}"/>
              </a:ext>
            </a:extLst>
          </p:cNvPr>
          <p:cNvSpPr txBox="1"/>
          <p:nvPr/>
        </p:nvSpPr>
        <p:spPr>
          <a:xfrm>
            <a:off x="121114" y="1150570"/>
            <a:ext cx="62494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10000"/>
                </a:solidFill>
              </a:rPr>
              <a:t>Guide spec downloads in word for editing with specifier notes in the CSI </a:t>
            </a:r>
            <a:r>
              <a:rPr lang="en-US" dirty="0" err="1">
                <a:solidFill>
                  <a:srgbClr val="010000"/>
                </a:solidFill>
              </a:rPr>
              <a:t>MasterFormat</a:t>
            </a:r>
            <a:r>
              <a:rPr lang="en-US" dirty="0">
                <a:solidFill>
                  <a:srgbClr val="010000"/>
                </a:solidFill>
              </a:rPr>
              <a:t>, whether you download from MasterSpec or from website</a:t>
            </a:r>
          </a:p>
          <a:p>
            <a:endParaRPr lang="en-US" dirty="0">
              <a:solidFill>
                <a:srgbClr val="010000"/>
              </a:solidFill>
            </a:endParaRPr>
          </a:p>
          <a:p>
            <a:r>
              <a:rPr lang="en-US" dirty="0">
                <a:solidFill>
                  <a:srgbClr val="010000"/>
                </a:solidFill>
              </a:rPr>
              <a:t>Fasciae is correct, we double checked, it looked funny</a:t>
            </a:r>
          </a:p>
          <a:p>
            <a:endParaRPr lang="en-US" dirty="0">
              <a:solidFill>
                <a:srgbClr val="010000"/>
              </a:solidFill>
            </a:endParaRPr>
          </a:p>
          <a:p>
            <a:r>
              <a:rPr lang="en-US" dirty="0">
                <a:solidFill>
                  <a:srgbClr val="010000"/>
                </a:solidFill>
              </a:rPr>
              <a:t>Some clients like consultants do not utilize CSI format, however, it is useful for many consultants who are now subcontracting to architectural firms to review AIA specifications for gaps</a:t>
            </a:r>
          </a:p>
          <a:p>
            <a:endParaRPr lang="en-US" dirty="0">
              <a:solidFill>
                <a:srgbClr val="010000"/>
              </a:solidFill>
            </a:endParaRPr>
          </a:p>
          <a:p>
            <a:r>
              <a:rPr lang="en-US" dirty="0">
                <a:solidFill>
                  <a:srgbClr val="010000"/>
                </a:solidFill>
              </a:rPr>
              <a:t>One interesting thought for each territory;</a:t>
            </a:r>
          </a:p>
          <a:p>
            <a:endParaRPr lang="en-US" dirty="0">
              <a:solidFill>
                <a:srgbClr val="010000"/>
              </a:solidFill>
            </a:endParaRPr>
          </a:p>
          <a:p>
            <a:r>
              <a:rPr lang="en-US" dirty="0">
                <a:solidFill>
                  <a:srgbClr val="010000"/>
                </a:solidFill>
              </a:rPr>
              <a:t>Email to your main architectural contact targets with link to Metal-Era now on master spec announcement?</a:t>
            </a:r>
          </a:p>
          <a:p>
            <a:endParaRPr lang="en-US" dirty="0">
              <a:solidFill>
                <a:srgbClr val="010000"/>
              </a:solidFill>
            </a:endParaRPr>
          </a:p>
          <a:p>
            <a:r>
              <a:rPr lang="en-US" dirty="0">
                <a:solidFill>
                  <a:srgbClr val="010000"/>
                </a:solidFill>
              </a:rPr>
              <a:t>Email to contacts with link to CSI spec links on ME page?</a:t>
            </a:r>
          </a:p>
        </p:txBody>
      </p:sp>
    </p:spTree>
    <p:extLst>
      <p:ext uri="{BB962C8B-B14F-4D97-AF65-F5344CB8AC3E}">
        <p14:creationId xmlns:p14="http://schemas.microsoft.com/office/powerpoint/2010/main" val="1233263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5233264" y="1132494"/>
            <a:ext cx="5363273" cy="586598"/>
            <a:chOff x="562430" y="771072"/>
            <a:chExt cx="9123413" cy="997856"/>
          </a:xfrm>
          <a:solidFill>
            <a:srgbClr val="0B1D4E"/>
          </a:solidFill>
          <a:effectLst/>
        </p:grpSpPr>
        <p:sp>
          <p:nvSpPr>
            <p:cNvPr id="14" name="Flowchart: Manual Input 4">
              <a:extLst>
                <a:ext uri="{FF2B5EF4-FFF2-40B4-BE49-F238E27FC236}">
                  <a16:creationId xmlns:a16="http://schemas.microsoft.com/office/drawing/2014/main" id="{3845B663-FD76-4D63-BFDF-30AE08C3F4EF}"/>
                </a:ext>
              </a:extLst>
            </p:cNvPr>
            <p:cNvSpPr/>
            <p:nvPr/>
          </p:nvSpPr>
          <p:spPr>
            <a:xfrm rot="16200000" flipH="1">
              <a:off x="2183956" y="-847336"/>
              <a:ext cx="993306" cy="4236357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Manual Input 4">
              <a:extLst>
                <a:ext uri="{FF2B5EF4-FFF2-40B4-BE49-F238E27FC236}">
                  <a16:creationId xmlns:a16="http://schemas.microsoft.com/office/drawing/2014/main" id="{3845B663-FD76-4D63-BFDF-30AE08C3F4EF}"/>
                </a:ext>
              </a:extLst>
            </p:cNvPr>
            <p:cNvSpPr/>
            <p:nvPr/>
          </p:nvSpPr>
          <p:spPr>
            <a:xfrm rot="5400000" flipH="1">
              <a:off x="7071012" y="-849149"/>
              <a:ext cx="993306" cy="4236357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983854" y="771072"/>
              <a:ext cx="4590143" cy="99785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875261" y="1241307"/>
            <a:ext cx="549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+mj-lt"/>
              </a:rPr>
              <a:t>Create target architect list with RBD help </a:t>
            </a:r>
          </a:p>
        </p:txBody>
      </p:sp>
      <p:grpSp>
        <p:nvGrpSpPr>
          <p:cNvPr id="3" name="Group 26"/>
          <p:cNvGrpSpPr/>
          <p:nvPr/>
        </p:nvGrpSpPr>
        <p:grpSpPr>
          <a:xfrm>
            <a:off x="5233264" y="1960774"/>
            <a:ext cx="5919989" cy="586598"/>
            <a:chOff x="562430" y="771072"/>
            <a:chExt cx="10070438" cy="997856"/>
          </a:xfrm>
          <a:solidFill>
            <a:srgbClr val="0B1D4E"/>
          </a:solidFill>
          <a:effectLst/>
        </p:grpSpPr>
        <p:sp>
          <p:nvSpPr>
            <p:cNvPr id="28" name="Flowchart: Manual Input 4">
              <a:extLst>
                <a:ext uri="{FF2B5EF4-FFF2-40B4-BE49-F238E27FC236}">
                  <a16:creationId xmlns:a16="http://schemas.microsoft.com/office/drawing/2014/main" id="{3845B663-FD76-4D63-BFDF-30AE08C3F4EF}"/>
                </a:ext>
              </a:extLst>
            </p:cNvPr>
            <p:cNvSpPr/>
            <p:nvPr/>
          </p:nvSpPr>
          <p:spPr>
            <a:xfrm rot="16200000" flipH="1">
              <a:off x="2183956" y="-847336"/>
              <a:ext cx="993306" cy="4236357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Manual Input 4">
              <a:extLst>
                <a:ext uri="{FF2B5EF4-FFF2-40B4-BE49-F238E27FC236}">
                  <a16:creationId xmlns:a16="http://schemas.microsoft.com/office/drawing/2014/main" id="{3845B663-FD76-4D63-BFDF-30AE08C3F4EF}"/>
                </a:ext>
              </a:extLst>
            </p:cNvPr>
            <p:cNvSpPr/>
            <p:nvPr/>
          </p:nvSpPr>
          <p:spPr>
            <a:xfrm rot="5400000" flipH="1">
              <a:off x="8018037" y="-849149"/>
              <a:ext cx="993306" cy="4236357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200071" y="771072"/>
              <a:ext cx="4590143" cy="99785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875261" y="2069587"/>
            <a:ext cx="549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+mj-lt"/>
              </a:rPr>
              <a:t>Reduce targets to high value cat 3 and 4 </a:t>
            </a:r>
          </a:p>
        </p:txBody>
      </p:sp>
      <p:grpSp>
        <p:nvGrpSpPr>
          <p:cNvPr id="5" name="Group 31"/>
          <p:cNvGrpSpPr/>
          <p:nvPr/>
        </p:nvGrpSpPr>
        <p:grpSpPr>
          <a:xfrm>
            <a:off x="5233264" y="2798974"/>
            <a:ext cx="6501569" cy="586598"/>
            <a:chOff x="562430" y="771072"/>
            <a:chExt cx="11059758" cy="997856"/>
          </a:xfrm>
          <a:solidFill>
            <a:srgbClr val="0B1D4E"/>
          </a:solidFill>
          <a:effectLst/>
        </p:grpSpPr>
        <p:sp>
          <p:nvSpPr>
            <p:cNvPr id="33" name="Flowchart: Manual Input 4">
              <a:extLst>
                <a:ext uri="{FF2B5EF4-FFF2-40B4-BE49-F238E27FC236}">
                  <a16:creationId xmlns:a16="http://schemas.microsoft.com/office/drawing/2014/main" id="{3845B663-FD76-4D63-BFDF-30AE08C3F4EF}"/>
                </a:ext>
              </a:extLst>
            </p:cNvPr>
            <p:cNvSpPr/>
            <p:nvPr/>
          </p:nvSpPr>
          <p:spPr>
            <a:xfrm rot="16200000" flipH="1">
              <a:off x="2183956" y="-847336"/>
              <a:ext cx="993306" cy="4236357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Manual Input 4">
              <a:extLst>
                <a:ext uri="{FF2B5EF4-FFF2-40B4-BE49-F238E27FC236}">
                  <a16:creationId xmlns:a16="http://schemas.microsoft.com/office/drawing/2014/main" id="{3845B663-FD76-4D63-BFDF-30AE08C3F4EF}"/>
                </a:ext>
              </a:extLst>
            </p:cNvPr>
            <p:cNvSpPr/>
            <p:nvPr/>
          </p:nvSpPr>
          <p:spPr>
            <a:xfrm rot="5400000" flipH="1">
              <a:off x="9007357" y="-849149"/>
              <a:ext cx="993306" cy="4236357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816002" y="771072"/>
              <a:ext cx="4590143" cy="99785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875261" y="2907787"/>
            <a:ext cx="549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+mj-lt"/>
              </a:rPr>
              <a:t>Get creative to build relationship and show value</a:t>
            </a:r>
          </a:p>
        </p:txBody>
      </p:sp>
      <p:grpSp>
        <p:nvGrpSpPr>
          <p:cNvPr id="6" name="Group 36"/>
          <p:cNvGrpSpPr/>
          <p:nvPr/>
        </p:nvGrpSpPr>
        <p:grpSpPr>
          <a:xfrm>
            <a:off x="5233264" y="3713374"/>
            <a:ext cx="5651544" cy="586598"/>
            <a:chOff x="562430" y="771072"/>
            <a:chExt cx="9613788" cy="997856"/>
          </a:xfrm>
          <a:solidFill>
            <a:srgbClr val="0B1D4E"/>
          </a:solidFill>
          <a:effectLst/>
        </p:grpSpPr>
        <p:sp>
          <p:nvSpPr>
            <p:cNvPr id="38" name="Flowchart: Manual Input 4">
              <a:extLst>
                <a:ext uri="{FF2B5EF4-FFF2-40B4-BE49-F238E27FC236}">
                  <a16:creationId xmlns:a16="http://schemas.microsoft.com/office/drawing/2014/main" id="{3845B663-FD76-4D63-BFDF-30AE08C3F4EF}"/>
                </a:ext>
              </a:extLst>
            </p:cNvPr>
            <p:cNvSpPr/>
            <p:nvPr/>
          </p:nvSpPr>
          <p:spPr>
            <a:xfrm rot="16200000" flipH="1">
              <a:off x="2183956" y="-847336"/>
              <a:ext cx="993306" cy="4236357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Manual Input 4">
              <a:extLst>
                <a:ext uri="{FF2B5EF4-FFF2-40B4-BE49-F238E27FC236}">
                  <a16:creationId xmlns:a16="http://schemas.microsoft.com/office/drawing/2014/main" id="{3845B663-FD76-4D63-BFDF-30AE08C3F4EF}"/>
                </a:ext>
              </a:extLst>
            </p:cNvPr>
            <p:cNvSpPr/>
            <p:nvPr/>
          </p:nvSpPr>
          <p:spPr>
            <a:xfrm rot="5400000" flipH="1">
              <a:off x="7561387" y="-849149"/>
              <a:ext cx="993306" cy="4236357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719986" y="771072"/>
              <a:ext cx="4590143" cy="99785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875261" y="3822187"/>
            <a:ext cx="549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+mj-lt"/>
              </a:rPr>
              <a:t>Understand how to integrate M-E for client</a:t>
            </a:r>
          </a:p>
        </p:txBody>
      </p:sp>
      <p:grpSp>
        <p:nvGrpSpPr>
          <p:cNvPr id="7" name="Group 41"/>
          <p:cNvGrpSpPr/>
          <p:nvPr/>
        </p:nvGrpSpPr>
        <p:grpSpPr>
          <a:xfrm>
            <a:off x="5233264" y="4628541"/>
            <a:ext cx="4299564" cy="584988"/>
            <a:chOff x="562430" y="772378"/>
            <a:chExt cx="7313947" cy="995118"/>
          </a:xfrm>
          <a:solidFill>
            <a:srgbClr val="0B1D4E"/>
          </a:solidFill>
          <a:effectLst/>
        </p:grpSpPr>
        <p:sp>
          <p:nvSpPr>
            <p:cNvPr id="43" name="Flowchart: Manual Input 4">
              <a:extLst>
                <a:ext uri="{FF2B5EF4-FFF2-40B4-BE49-F238E27FC236}">
                  <a16:creationId xmlns:a16="http://schemas.microsoft.com/office/drawing/2014/main" id="{3845B663-FD76-4D63-BFDF-30AE08C3F4EF}"/>
                </a:ext>
              </a:extLst>
            </p:cNvPr>
            <p:cNvSpPr/>
            <p:nvPr/>
          </p:nvSpPr>
          <p:spPr>
            <a:xfrm rot="16200000" flipH="1">
              <a:off x="2183956" y="-847336"/>
              <a:ext cx="993306" cy="4236357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lowchart: Manual Input 4">
              <a:extLst>
                <a:ext uri="{FF2B5EF4-FFF2-40B4-BE49-F238E27FC236}">
                  <a16:creationId xmlns:a16="http://schemas.microsoft.com/office/drawing/2014/main" id="{3845B663-FD76-4D63-BFDF-30AE08C3F4EF}"/>
                </a:ext>
              </a:extLst>
            </p:cNvPr>
            <p:cNvSpPr/>
            <p:nvPr/>
          </p:nvSpPr>
          <p:spPr>
            <a:xfrm rot="5400000" flipH="1">
              <a:off x="5261546" y="-849148"/>
              <a:ext cx="993306" cy="4236357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875261" y="4736587"/>
            <a:ext cx="549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+mj-lt"/>
              </a:rPr>
              <a:t>Provide simple conversion path</a:t>
            </a:r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>
          <a:xfrm>
            <a:off x="399478" y="191288"/>
            <a:ext cx="4498623" cy="105001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B1D4E"/>
                </a:solidFill>
              </a:rPr>
              <a:t>Plan for Q4 and Q1</a:t>
            </a:r>
          </a:p>
        </p:txBody>
      </p:sp>
      <p:grpSp>
        <p:nvGrpSpPr>
          <p:cNvPr id="8" name="Group 44"/>
          <p:cNvGrpSpPr/>
          <p:nvPr/>
        </p:nvGrpSpPr>
        <p:grpSpPr>
          <a:xfrm rot="18644225" flipH="1">
            <a:off x="5040879" y="1382808"/>
            <a:ext cx="971978" cy="78994"/>
            <a:chOff x="562430" y="771072"/>
            <a:chExt cx="11443826" cy="997856"/>
          </a:xfrm>
          <a:solidFill>
            <a:srgbClr val="F7D61A"/>
          </a:solidFill>
          <a:effectLst/>
        </p:grpSpPr>
        <p:sp>
          <p:nvSpPr>
            <p:cNvPr id="50" name="Flowchart: Manual Input 4">
              <a:extLst>
                <a:ext uri="{FF2B5EF4-FFF2-40B4-BE49-F238E27FC236}">
                  <a16:creationId xmlns:a16="http://schemas.microsoft.com/office/drawing/2014/main" id="{3845B663-FD76-4D63-BFDF-30AE08C3F4EF}"/>
                </a:ext>
              </a:extLst>
            </p:cNvPr>
            <p:cNvSpPr/>
            <p:nvPr/>
          </p:nvSpPr>
          <p:spPr>
            <a:xfrm rot="16200000" flipH="1">
              <a:off x="2183956" y="-847335"/>
              <a:ext cx="993305" cy="4236357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Manual Input 4">
              <a:extLst>
                <a:ext uri="{FF2B5EF4-FFF2-40B4-BE49-F238E27FC236}">
                  <a16:creationId xmlns:a16="http://schemas.microsoft.com/office/drawing/2014/main" id="{3845B663-FD76-4D63-BFDF-30AE08C3F4EF}"/>
                </a:ext>
              </a:extLst>
            </p:cNvPr>
            <p:cNvSpPr/>
            <p:nvPr/>
          </p:nvSpPr>
          <p:spPr>
            <a:xfrm rot="5400000" flipH="1">
              <a:off x="9391425" y="-849149"/>
              <a:ext cx="993305" cy="4236357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200071" y="771072"/>
              <a:ext cx="4590143" cy="99785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52"/>
          <p:cNvGrpSpPr/>
          <p:nvPr/>
        </p:nvGrpSpPr>
        <p:grpSpPr>
          <a:xfrm rot="18644225" flipH="1">
            <a:off x="5040880" y="2195547"/>
            <a:ext cx="971978" cy="78994"/>
            <a:chOff x="562430" y="771072"/>
            <a:chExt cx="11443826" cy="997856"/>
          </a:xfrm>
          <a:solidFill>
            <a:srgbClr val="F7D61A"/>
          </a:solidFill>
          <a:effectLst/>
        </p:grpSpPr>
        <p:sp>
          <p:nvSpPr>
            <p:cNvPr id="54" name="Flowchart: Manual Input 4">
              <a:extLst>
                <a:ext uri="{FF2B5EF4-FFF2-40B4-BE49-F238E27FC236}">
                  <a16:creationId xmlns:a16="http://schemas.microsoft.com/office/drawing/2014/main" id="{3845B663-FD76-4D63-BFDF-30AE08C3F4EF}"/>
                </a:ext>
              </a:extLst>
            </p:cNvPr>
            <p:cNvSpPr/>
            <p:nvPr/>
          </p:nvSpPr>
          <p:spPr>
            <a:xfrm rot="16200000" flipH="1">
              <a:off x="2183956" y="-847335"/>
              <a:ext cx="993305" cy="4236357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Manual Input 4">
              <a:extLst>
                <a:ext uri="{FF2B5EF4-FFF2-40B4-BE49-F238E27FC236}">
                  <a16:creationId xmlns:a16="http://schemas.microsoft.com/office/drawing/2014/main" id="{3845B663-FD76-4D63-BFDF-30AE08C3F4EF}"/>
                </a:ext>
              </a:extLst>
            </p:cNvPr>
            <p:cNvSpPr/>
            <p:nvPr/>
          </p:nvSpPr>
          <p:spPr>
            <a:xfrm rot="5400000" flipH="1">
              <a:off x="9391425" y="-849149"/>
              <a:ext cx="993305" cy="4236357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200071" y="771072"/>
              <a:ext cx="4590143" cy="99785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56"/>
          <p:cNvGrpSpPr/>
          <p:nvPr/>
        </p:nvGrpSpPr>
        <p:grpSpPr>
          <a:xfrm rot="18644225" flipH="1">
            <a:off x="5040880" y="3033747"/>
            <a:ext cx="971978" cy="78994"/>
            <a:chOff x="562430" y="771072"/>
            <a:chExt cx="11443826" cy="997856"/>
          </a:xfrm>
          <a:solidFill>
            <a:srgbClr val="F7D61A"/>
          </a:solidFill>
          <a:effectLst/>
        </p:grpSpPr>
        <p:sp>
          <p:nvSpPr>
            <p:cNvPr id="58" name="Flowchart: Manual Input 4">
              <a:extLst>
                <a:ext uri="{FF2B5EF4-FFF2-40B4-BE49-F238E27FC236}">
                  <a16:creationId xmlns:a16="http://schemas.microsoft.com/office/drawing/2014/main" id="{3845B663-FD76-4D63-BFDF-30AE08C3F4EF}"/>
                </a:ext>
              </a:extLst>
            </p:cNvPr>
            <p:cNvSpPr/>
            <p:nvPr/>
          </p:nvSpPr>
          <p:spPr>
            <a:xfrm rot="16200000" flipH="1">
              <a:off x="2183956" y="-847335"/>
              <a:ext cx="993305" cy="4236357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Manual Input 4">
              <a:extLst>
                <a:ext uri="{FF2B5EF4-FFF2-40B4-BE49-F238E27FC236}">
                  <a16:creationId xmlns:a16="http://schemas.microsoft.com/office/drawing/2014/main" id="{3845B663-FD76-4D63-BFDF-30AE08C3F4EF}"/>
                </a:ext>
              </a:extLst>
            </p:cNvPr>
            <p:cNvSpPr/>
            <p:nvPr/>
          </p:nvSpPr>
          <p:spPr>
            <a:xfrm rot="5400000" flipH="1">
              <a:off x="9391425" y="-849149"/>
              <a:ext cx="993305" cy="4236357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200071" y="771072"/>
              <a:ext cx="4590143" cy="99785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60"/>
          <p:cNvGrpSpPr/>
          <p:nvPr/>
        </p:nvGrpSpPr>
        <p:grpSpPr>
          <a:xfrm rot="18644225" flipH="1">
            <a:off x="5040880" y="3948147"/>
            <a:ext cx="971978" cy="78994"/>
            <a:chOff x="562430" y="771072"/>
            <a:chExt cx="11443826" cy="997856"/>
          </a:xfrm>
          <a:solidFill>
            <a:srgbClr val="F7D61A"/>
          </a:solidFill>
          <a:effectLst/>
        </p:grpSpPr>
        <p:sp>
          <p:nvSpPr>
            <p:cNvPr id="62" name="Flowchart: Manual Input 4">
              <a:extLst>
                <a:ext uri="{FF2B5EF4-FFF2-40B4-BE49-F238E27FC236}">
                  <a16:creationId xmlns:a16="http://schemas.microsoft.com/office/drawing/2014/main" id="{3845B663-FD76-4D63-BFDF-30AE08C3F4EF}"/>
                </a:ext>
              </a:extLst>
            </p:cNvPr>
            <p:cNvSpPr/>
            <p:nvPr/>
          </p:nvSpPr>
          <p:spPr>
            <a:xfrm rot="16200000" flipH="1">
              <a:off x="2183956" y="-847335"/>
              <a:ext cx="993305" cy="4236357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lowchart: Manual Input 4">
              <a:extLst>
                <a:ext uri="{FF2B5EF4-FFF2-40B4-BE49-F238E27FC236}">
                  <a16:creationId xmlns:a16="http://schemas.microsoft.com/office/drawing/2014/main" id="{3845B663-FD76-4D63-BFDF-30AE08C3F4EF}"/>
                </a:ext>
              </a:extLst>
            </p:cNvPr>
            <p:cNvSpPr/>
            <p:nvPr/>
          </p:nvSpPr>
          <p:spPr>
            <a:xfrm rot="5400000" flipH="1">
              <a:off x="9391425" y="-849149"/>
              <a:ext cx="993305" cy="4236357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200071" y="771072"/>
              <a:ext cx="4590143" cy="99785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64"/>
          <p:cNvGrpSpPr/>
          <p:nvPr/>
        </p:nvGrpSpPr>
        <p:grpSpPr>
          <a:xfrm rot="18644225" flipH="1">
            <a:off x="5040880" y="4862547"/>
            <a:ext cx="971978" cy="78994"/>
            <a:chOff x="562430" y="771072"/>
            <a:chExt cx="11443826" cy="997856"/>
          </a:xfrm>
          <a:solidFill>
            <a:srgbClr val="F7D61A"/>
          </a:solidFill>
          <a:effectLst/>
        </p:grpSpPr>
        <p:sp>
          <p:nvSpPr>
            <p:cNvPr id="66" name="Flowchart: Manual Input 4">
              <a:extLst>
                <a:ext uri="{FF2B5EF4-FFF2-40B4-BE49-F238E27FC236}">
                  <a16:creationId xmlns:a16="http://schemas.microsoft.com/office/drawing/2014/main" id="{3845B663-FD76-4D63-BFDF-30AE08C3F4EF}"/>
                </a:ext>
              </a:extLst>
            </p:cNvPr>
            <p:cNvSpPr/>
            <p:nvPr/>
          </p:nvSpPr>
          <p:spPr>
            <a:xfrm rot="16200000" flipH="1">
              <a:off x="2183956" y="-847335"/>
              <a:ext cx="993305" cy="4236357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Manual Input 4">
              <a:extLst>
                <a:ext uri="{FF2B5EF4-FFF2-40B4-BE49-F238E27FC236}">
                  <a16:creationId xmlns:a16="http://schemas.microsoft.com/office/drawing/2014/main" id="{3845B663-FD76-4D63-BFDF-30AE08C3F4EF}"/>
                </a:ext>
              </a:extLst>
            </p:cNvPr>
            <p:cNvSpPr/>
            <p:nvPr/>
          </p:nvSpPr>
          <p:spPr>
            <a:xfrm rot="5400000" flipH="1">
              <a:off x="9391425" y="-849149"/>
              <a:ext cx="993305" cy="4236357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200071" y="771072"/>
              <a:ext cx="4590143" cy="99785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253060" y="6276857"/>
            <a:ext cx="4431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A012889-5011-7745-8848-76F7A4254919}" type="slidenum">
              <a:rPr lang="en-US" sz="1100" smtClean="0">
                <a:solidFill>
                  <a:schemeClr val="bg1"/>
                </a:solidFill>
              </a:rPr>
              <a:pPr/>
              <a:t>9</a:t>
            </a:fld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/>
              <a:t>     Sales Workout 8     </a:t>
            </a:r>
            <a:r>
              <a:rPr lang="en-US" sz="1100" dirty="0">
                <a:solidFill>
                  <a:srgbClr val="1F5FAF"/>
                </a:solidFill>
              </a:rPr>
              <a:t>•</a:t>
            </a:r>
            <a:r>
              <a:rPr lang="en-US" sz="1100" dirty="0"/>
              <a:t>   Internal use only. Do not distribute.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F9862A-CDE2-49E5-8002-40AF9C1D81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" b="24531"/>
          <a:stretch/>
        </p:blipFill>
        <p:spPr>
          <a:xfrm>
            <a:off x="834083" y="1500615"/>
            <a:ext cx="3568679" cy="36149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tal-Era 2">
      <a:dk1>
        <a:srgbClr val="808080"/>
      </a:dk1>
      <a:lt1>
        <a:sysClr val="window" lastClr="FFFFFF"/>
      </a:lt1>
      <a:dk2>
        <a:srgbClr val="404040"/>
      </a:dk2>
      <a:lt2>
        <a:srgbClr val="72A3C2"/>
      </a:lt2>
      <a:accent1>
        <a:srgbClr val="0B1D4E"/>
      </a:accent1>
      <a:accent2>
        <a:srgbClr val="1F5FAF"/>
      </a:accent2>
      <a:accent3>
        <a:srgbClr val="F7D61A"/>
      </a:accent3>
      <a:accent4>
        <a:srgbClr val="9C0018"/>
      </a:accent4>
      <a:accent5>
        <a:srgbClr val="CC411C"/>
      </a:accent5>
      <a:accent6>
        <a:srgbClr val="68036C"/>
      </a:accent6>
      <a:hlink>
        <a:srgbClr val="F0D21F"/>
      </a:hlink>
      <a:folHlink>
        <a:srgbClr val="F0D21F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3082</TotalTime>
  <Words>714</Words>
  <Application>Microsoft Office PowerPoint</Application>
  <PresentationFormat>Widescreen</PresentationFormat>
  <Paragraphs>89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Franklin Gothic Book</vt:lpstr>
      <vt:lpstr>Franklin Gothic Medium</vt:lpstr>
      <vt:lpstr>Office Theme</vt:lpstr>
      <vt:lpstr>Sales Workout 8 - Spec Development Best Practices</vt:lpstr>
      <vt:lpstr>Spec Season Coming – Maximize Time</vt:lpstr>
      <vt:lpstr>Dig 1 Step Further</vt:lpstr>
      <vt:lpstr>AIA PPT’s have never “sold a project”, regardless of how fresh they are…. Build Relationships</vt:lpstr>
      <vt:lpstr>Know Your M-E Tools for Integrating</vt:lpstr>
      <vt:lpstr>What a Specifier Sees</vt:lpstr>
      <vt:lpstr>M-E Spec Page</vt:lpstr>
      <vt:lpstr>CSI Format Either Way</vt:lpstr>
      <vt:lpstr>Plan for Q4 and Q1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Dunlap</dc:creator>
  <cp:lastModifiedBy>Brad Van Dam</cp:lastModifiedBy>
  <cp:revision>112</cp:revision>
  <dcterms:created xsi:type="dcterms:W3CDTF">2019-02-04T18:59:06Z</dcterms:created>
  <dcterms:modified xsi:type="dcterms:W3CDTF">2019-11-04T16:49:35Z</dcterms:modified>
</cp:coreProperties>
</file>